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a8be9a4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a8be9a4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a8be9a4e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a8be9a4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a8be9a4e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a8be9a4e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a8be9a4e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a8be9a4e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a8be9a4e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a8be9a4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a92f2d54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a92f2d54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a92f2d54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a92f2d54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a92f2d54a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a92f2d54a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a92f2d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a92f2d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aa489c4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aa489c4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229da115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229da115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229da11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229da11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229da1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229da1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4199bd20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4199bd20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98e9b1f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98e9b1f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976df353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976df353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976df35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976df35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97e0275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97e0275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a8be9a4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a8be9a4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https://powercybertestbed.ece.iastate.edu/</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PUSH ALL WORK TO GITLAB AND IN VM!!!!!1!!!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2"/>
          <p:cNvPicPr preferRelativeResize="0"/>
          <p:nvPr/>
        </p:nvPicPr>
        <p:blipFill>
          <a:blip r:embed="rId3">
            <a:alphaModFix/>
          </a:blip>
          <a:stretch>
            <a:fillRect/>
          </a:stretch>
        </p:blipFill>
        <p:spPr>
          <a:xfrm>
            <a:off x="311700" y="1156250"/>
            <a:ext cx="2851350" cy="2139725"/>
          </a:xfrm>
          <a:prstGeom prst="rect">
            <a:avLst/>
          </a:prstGeom>
          <a:noFill/>
          <a:ln>
            <a:noFill/>
          </a:ln>
        </p:spPr>
      </p:pic>
      <p:pic>
        <p:nvPicPr>
          <p:cNvPr id="114" name="Google Shape;114;p22"/>
          <p:cNvPicPr preferRelativeResize="0"/>
          <p:nvPr/>
        </p:nvPicPr>
        <p:blipFill>
          <a:blip r:embed="rId4">
            <a:alphaModFix/>
          </a:blip>
          <a:stretch>
            <a:fillRect/>
          </a:stretch>
        </p:blipFill>
        <p:spPr>
          <a:xfrm>
            <a:off x="3163050" y="1156250"/>
            <a:ext cx="2838424" cy="2139725"/>
          </a:xfrm>
          <a:prstGeom prst="rect">
            <a:avLst/>
          </a:prstGeom>
          <a:noFill/>
          <a:ln>
            <a:noFill/>
          </a:ln>
        </p:spPr>
      </p:pic>
      <p:pic>
        <p:nvPicPr>
          <p:cNvPr id="115" name="Google Shape;115;p22"/>
          <p:cNvPicPr preferRelativeResize="0"/>
          <p:nvPr/>
        </p:nvPicPr>
        <p:blipFill>
          <a:blip r:embed="rId5">
            <a:alphaModFix/>
          </a:blip>
          <a:stretch>
            <a:fillRect/>
          </a:stretch>
        </p:blipFill>
        <p:spPr>
          <a:xfrm>
            <a:off x="6001474" y="1152474"/>
            <a:ext cx="2851350" cy="21397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case 2</a:t>
            </a:r>
            <a:endParaRPr/>
          </a:p>
          <a:p>
            <a:pPr indent="0" lvl="0" marL="0" rtl="0" algn="l">
              <a:spcBef>
                <a:spcPts val="1200"/>
              </a:spcBef>
              <a:spcAft>
                <a:spcPts val="1200"/>
              </a:spcAft>
              <a:buNone/>
            </a:pPr>
            <a:r>
              <a:t/>
            </a:r>
            <a:endParaRPr/>
          </a:p>
        </p:txBody>
      </p:sp>
      <p:pic>
        <p:nvPicPr>
          <p:cNvPr id="122" name="Google Shape;122;p23"/>
          <p:cNvPicPr preferRelativeResize="0"/>
          <p:nvPr/>
        </p:nvPicPr>
        <p:blipFill>
          <a:blip r:embed="rId3">
            <a:alphaModFix/>
          </a:blip>
          <a:stretch>
            <a:fillRect/>
          </a:stretch>
        </p:blipFill>
        <p:spPr>
          <a:xfrm>
            <a:off x="2303538" y="1652575"/>
            <a:ext cx="4536936" cy="2916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Helics has a multi-input example that uses a single charger and </a:t>
            </a:r>
            <a:r>
              <a:rPr lang="en"/>
              <a:t>multiple</a:t>
            </a:r>
            <a:r>
              <a:rPr lang="en"/>
              <a:t> EV batteries</a:t>
            </a:r>
            <a:endParaRPr/>
          </a:p>
          <a:p>
            <a:pPr indent="-342900" lvl="0" marL="457200" rtl="0" algn="l">
              <a:spcBef>
                <a:spcPts val="0"/>
              </a:spcBef>
              <a:spcAft>
                <a:spcPts val="0"/>
              </a:spcAft>
              <a:buSzPts val="1800"/>
              <a:buChar char="●"/>
            </a:pPr>
            <a:r>
              <a:rPr lang="en"/>
              <a:t>I explored this example, but seems useless for our application</a:t>
            </a:r>
            <a:endParaRPr/>
          </a:p>
          <a:p>
            <a:pPr indent="-342900" lvl="0" marL="457200" rtl="0" algn="l">
              <a:spcBef>
                <a:spcPts val="0"/>
              </a:spcBef>
              <a:spcAft>
                <a:spcPts val="0"/>
              </a:spcAft>
              <a:buSzPts val="1800"/>
              <a:buChar char="●"/>
            </a:pPr>
            <a:r>
              <a:rPr lang="en"/>
              <a:t>Is there an instance where we would want to model multiple EV loads on a single charger?</a:t>
            </a:r>
            <a:endParaRPr/>
          </a:p>
          <a:p>
            <a:pPr indent="-317500" lvl="1" marL="914400" rtl="0" algn="l">
              <a:spcBef>
                <a:spcPts val="0"/>
              </a:spcBef>
              <a:spcAft>
                <a:spcPts val="0"/>
              </a:spcAft>
              <a:buSzPts val="1400"/>
              <a:buChar char="○"/>
            </a:pPr>
            <a:r>
              <a:rPr lang="en"/>
              <a:t>I think that most charging instances have a single charger for a single EV, I have never heard of several EVs connected to a single charger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case 3</a:t>
            </a:r>
            <a:endParaRPr/>
          </a:p>
          <a:p>
            <a:pPr indent="0" lvl="0" marL="0" rtl="0" algn="l">
              <a:spcBef>
                <a:spcPts val="1200"/>
              </a:spcBef>
              <a:spcAft>
                <a:spcPts val="1200"/>
              </a:spcAft>
              <a:buNone/>
            </a:pPr>
            <a:r>
              <a:t/>
            </a:r>
            <a:endParaRPr/>
          </a:p>
        </p:txBody>
      </p:sp>
      <p:pic>
        <p:nvPicPr>
          <p:cNvPr id="135" name="Google Shape;135;p25"/>
          <p:cNvPicPr preferRelativeResize="0"/>
          <p:nvPr/>
        </p:nvPicPr>
        <p:blipFill>
          <a:blip r:embed="rId3">
            <a:alphaModFix/>
          </a:blip>
          <a:stretch>
            <a:fillRect/>
          </a:stretch>
        </p:blipFill>
        <p:spPr>
          <a:xfrm>
            <a:off x="2325287" y="1689275"/>
            <a:ext cx="4493426" cy="2879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6"/>
          <p:cNvPicPr preferRelativeResize="0"/>
          <p:nvPr/>
        </p:nvPicPr>
        <p:blipFill>
          <a:blip r:embed="rId3">
            <a:alphaModFix/>
          </a:blip>
          <a:stretch>
            <a:fillRect/>
          </a:stretch>
        </p:blipFill>
        <p:spPr>
          <a:xfrm>
            <a:off x="311700" y="1152475"/>
            <a:ext cx="8520599" cy="1265807"/>
          </a:xfrm>
          <a:prstGeom prst="rect">
            <a:avLst/>
          </a:prstGeom>
          <a:noFill/>
          <a:ln>
            <a:noFill/>
          </a:ln>
        </p:spPr>
      </p:pic>
      <p:pic>
        <p:nvPicPr>
          <p:cNvPr id="143" name="Google Shape;143;p26"/>
          <p:cNvPicPr preferRelativeResize="0"/>
          <p:nvPr/>
        </p:nvPicPr>
        <p:blipFill>
          <a:blip r:embed="rId4">
            <a:alphaModFix/>
          </a:blip>
          <a:stretch>
            <a:fillRect/>
          </a:stretch>
        </p:blipFill>
        <p:spPr>
          <a:xfrm>
            <a:off x="311700" y="2489450"/>
            <a:ext cx="5574674" cy="207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DSS-Python code not working at all</a:t>
            </a:r>
            <a:endParaRPr/>
          </a:p>
          <a:p>
            <a:pPr indent="-317500" lvl="1" marL="914400" rtl="0" algn="l">
              <a:spcBef>
                <a:spcPts val="0"/>
              </a:spcBef>
              <a:spcAft>
                <a:spcPts val="0"/>
              </a:spcAft>
              <a:buSzPts val="1400"/>
              <a:buChar char="○"/>
            </a:pPr>
            <a:r>
              <a:rPr lang="en"/>
              <a:t>Uses code directly from documenantation and cannot import dss correctly into my </a:t>
            </a:r>
            <a:r>
              <a:rPr lang="en"/>
              <a:t>program</a:t>
            </a:r>
            <a:endParaRPr/>
          </a:p>
          <a:p>
            <a:pPr indent="-317500" lvl="1" marL="914400" rtl="0" algn="l">
              <a:spcBef>
                <a:spcPts val="0"/>
              </a:spcBef>
              <a:spcAft>
                <a:spcPts val="0"/>
              </a:spcAft>
              <a:buSzPts val="1400"/>
              <a:buChar char="○"/>
            </a:pPr>
            <a:r>
              <a:rPr lang="en"/>
              <a:t>Treats the import dss as a variable instead of a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0" name="Google Shape;150;p27"/>
          <p:cNvPicPr preferRelativeResize="0"/>
          <p:nvPr/>
        </p:nvPicPr>
        <p:blipFill>
          <a:blip r:embed="rId3">
            <a:alphaModFix/>
          </a:blip>
          <a:stretch>
            <a:fillRect/>
          </a:stretch>
        </p:blipFill>
        <p:spPr>
          <a:xfrm>
            <a:off x="0" y="3502583"/>
            <a:ext cx="9144000" cy="1591434"/>
          </a:xfrm>
          <a:prstGeom prst="rect">
            <a:avLst/>
          </a:prstGeom>
          <a:noFill/>
          <a:ln>
            <a:noFill/>
          </a:ln>
        </p:spPr>
      </p:pic>
      <p:pic>
        <p:nvPicPr>
          <p:cNvPr id="151" name="Google Shape;151;p27"/>
          <p:cNvPicPr preferRelativeResize="0"/>
          <p:nvPr/>
        </p:nvPicPr>
        <p:blipFill>
          <a:blip r:embed="rId4">
            <a:alphaModFix/>
          </a:blip>
          <a:stretch>
            <a:fillRect/>
          </a:stretch>
        </p:blipFill>
        <p:spPr>
          <a:xfrm>
            <a:off x="2017626" y="1993775"/>
            <a:ext cx="5404776" cy="150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Output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Tried using OpenDSSDirect.py and it too did not work</a:t>
            </a:r>
            <a:endParaRPr/>
          </a:p>
          <a:p>
            <a:pPr indent="0" lvl="0" marL="0" rtl="0" algn="l">
              <a:spcBef>
                <a:spcPts val="1200"/>
              </a:spcBef>
              <a:spcAft>
                <a:spcPts val="1200"/>
              </a:spcAft>
              <a:buNone/>
            </a:pPr>
            <a:r>
              <a:t/>
            </a:r>
            <a:endParaRPr/>
          </a:p>
        </p:txBody>
      </p:sp>
      <p:pic>
        <p:nvPicPr>
          <p:cNvPr id="158" name="Google Shape;158;p28"/>
          <p:cNvPicPr preferRelativeResize="0"/>
          <p:nvPr/>
        </p:nvPicPr>
        <p:blipFill>
          <a:blip r:embed="rId3">
            <a:alphaModFix/>
          </a:blip>
          <a:stretch>
            <a:fillRect/>
          </a:stretch>
        </p:blipFill>
        <p:spPr>
          <a:xfrm>
            <a:off x="0" y="1577314"/>
            <a:ext cx="9144000" cy="580571"/>
          </a:xfrm>
          <a:prstGeom prst="rect">
            <a:avLst/>
          </a:prstGeom>
          <a:noFill/>
          <a:ln>
            <a:noFill/>
          </a:ln>
        </p:spPr>
      </p:pic>
      <p:pic>
        <p:nvPicPr>
          <p:cNvPr id="159" name="Google Shape;159;p28"/>
          <p:cNvPicPr preferRelativeResize="0"/>
          <p:nvPr/>
        </p:nvPicPr>
        <p:blipFill>
          <a:blip r:embed="rId4">
            <a:alphaModFix/>
          </a:blip>
          <a:stretch>
            <a:fillRect/>
          </a:stretch>
        </p:blipFill>
        <p:spPr>
          <a:xfrm>
            <a:off x="1303500" y="2479002"/>
            <a:ext cx="6674401" cy="236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65" name="Google Shape;16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My Code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Output</a:t>
            </a:r>
            <a:endParaRPr/>
          </a:p>
          <a:p>
            <a:pPr indent="0" lvl="0" marL="457200" rtl="0" algn="l">
              <a:spcBef>
                <a:spcPts val="1200"/>
              </a:spcBef>
              <a:spcAft>
                <a:spcPts val="1200"/>
              </a:spcAft>
              <a:buNone/>
            </a:pPr>
            <a:r>
              <a:t/>
            </a:r>
            <a:endParaRPr/>
          </a:p>
        </p:txBody>
      </p:sp>
      <p:pic>
        <p:nvPicPr>
          <p:cNvPr id="166" name="Google Shape;166;p29"/>
          <p:cNvPicPr preferRelativeResize="0"/>
          <p:nvPr/>
        </p:nvPicPr>
        <p:blipFill>
          <a:blip r:embed="rId3">
            <a:alphaModFix/>
          </a:blip>
          <a:stretch>
            <a:fillRect/>
          </a:stretch>
        </p:blipFill>
        <p:spPr>
          <a:xfrm>
            <a:off x="0" y="1623184"/>
            <a:ext cx="9144000" cy="1897133"/>
          </a:xfrm>
          <a:prstGeom prst="rect">
            <a:avLst/>
          </a:prstGeom>
          <a:noFill/>
          <a:ln>
            <a:noFill/>
          </a:ln>
        </p:spPr>
      </p:pic>
      <p:pic>
        <p:nvPicPr>
          <p:cNvPr id="167" name="Google Shape;167;p29"/>
          <p:cNvPicPr preferRelativeResize="0"/>
          <p:nvPr/>
        </p:nvPicPr>
        <p:blipFill>
          <a:blip r:embed="rId4">
            <a:alphaModFix/>
          </a:blip>
          <a:stretch>
            <a:fillRect/>
          </a:stretch>
        </p:blipFill>
        <p:spPr>
          <a:xfrm>
            <a:off x="371800" y="4052650"/>
            <a:ext cx="8400400" cy="51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Met </a:t>
            </a:r>
            <a:r>
              <a:rPr lang="en"/>
              <a:t>with</a:t>
            </a:r>
            <a:r>
              <a:rPr lang="en"/>
              <a:t> the team last wednesday to discuss current </a:t>
            </a:r>
            <a:r>
              <a:rPr lang="en"/>
              <a:t>status of everything</a:t>
            </a:r>
            <a:endParaRPr/>
          </a:p>
          <a:p>
            <a:pPr indent="-325755" lvl="0" marL="457200" rtl="0" algn="l">
              <a:spcBef>
                <a:spcPts val="0"/>
              </a:spcBef>
              <a:spcAft>
                <a:spcPts val="0"/>
              </a:spcAft>
              <a:buSzPct val="100000"/>
              <a:buChar char="●"/>
            </a:pPr>
            <a:r>
              <a:rPr lang="en"/>
              <a:t>Helped Tommy a little bit with DSS_Python (weird coloring in vscode caused some problems)</a:t>
            </a:r>
            <a:endParaRPr/>
          </a:p>
          <a:p>
            <a:pPr indent="-325755" lvl="0" marL="457200" rtl="0" algn="l">
              <a:spcBef>
                <a:spcPts val="0"/>
              </a:spcBef>
              <a:spcAft>
                <a:spcPts val="0"/>
              </a:spcAft>
              <a:buSzPct val="100000"/>
              <a:buChar char="●"/>
            </a:pPr>
            <a:r>
              <a:rPr lang="en"/>
              <a:t>Looked into Pandapower a little more to work on a plan of execution for the state estimation false data injection. Nothing concrete yet as I am trying to understand their methods and documentation.</a:t>
            </a:r>
            <a:endParaRPr/>
          </a:p>
          <a:p>
            <a:pPr indent="-325755" lvl="0" marL="457200" rtl="0" algn="l">
              <a:spcBef>
                <a:spcPts val="0"/>
              </a:spcBef>
              <a:spcAft>
                <a:spcPts val="0"/>
              </a:spcAft>
              <a:buSzPct val="100000"/>
              <a:buChar char="●"/>
            </a:pPr>
            <a:r>
              <a:rPr lang="en"/>
              <a:t>Looked into possible EV/Distribution attacks.</a:t>
            </a:r>
            <a:endParaRPr/>
          </a:p>
          <a:p>
            <a:pPr indent="-304165" lvl="1" marL="914400" rtl="0" algn="l">
              <a:spcBef>
                <a:spcPts val="0"/>
              </a:spcBef>
              <a:spcAft>
                <a:spcPts val="0"/>
              </a:spcAft>
              <a:buSzPct val="100000"/>
              <a:buChar char="○"/>
            </a:pPr>
            <a:r>
              <a:rPr lang="en"/>
              <a:t>Since the Substations are in DSS_Python, figuring out a way to open the breakers is most likely gonna be one of the attacks. Haven’t found anything else concrete after talking with Matt and Thommy.</a:t>
            </a:r>
            <a:endParaRPr/>
          </a:p>
          <a:p>
            <a:pPr indent="-325755" lvl="0" marL="457200" rtl="0" algn="l">
              <a:spcBef>
                <a:spcPts val="0"/>
              </a:spcBef>
              <a:spcAft>
                <a:spcPts val="0"/>
              </a:spcAft>
              <a:buSzPct val="100000"/>
              <a:buChar char="●"/>
            </a:pPr>
            <a:r>
              <a:rPr lang="en"/>
              <a:t>Talked with Matt and Tommy on how we could have a constantly running simulation (so go from baseline to attack scenario back to baseline without redoing the docker setup/simulation).</a:t>
            </a:r>
            <a:endParaRPr/>
          </a:p>
          <a:p>
            <a:pPr indent="-325755" lvl="0" marL="457200" rtl="0" algn="l">
              <a:spcBef>
                <a:spcPts val="0"/>
              </a:spcBef>
              <a:spcAft>
                <a:spcPts val="0"/>
              </a:spcAft>
              <a:buSzPct val="100000"/>
              <a:buChar char="●"/>
            </a:pPr>
            <a:r>
              <a:rPr lang="en"/>
              <a:t>For this next week: Try to get one of the electric grid HELICS examples to run to start playing around with possible attack paths, more attack research/team help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a:t>
            </a:r>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Dealt with a massive merge conflict when trying to pull Tommy’s branch </a:t>
            </a:r>
            <a:endParaRPr/>
          </a:p>
          <a:p>
            <a:pPr indent="-342900" lvl="0" marL="457200" rtl="0" algn="l">
              <a:spcBef>
                <a:spcPts val="0"/>
              </a:spcBef>
              <a:spcAft>
                <a:spcPts val="0"/>
              </a:spcAft>
              <a:buSzPts val="1800"/>
              <a:buChar char="-"/>
            </a:pPr>
            <a:r>
              <a:rPr lang="en"/>
              <a:t>Started working on examples from Paulo Radatz’s Youtube channel </a:t>
            </a:r>
            <a:endParaRPr/>
          </a:p>
          <a:p>
            <a:pPr indent="-317500" lvl="1" marL="914400" rtl="0" algn="l">
              <a:spcBef>
                <a:spcPts val="0"/>
              </a:spcBef>
              <a:spcAft>
                <a:spcPts val="0"/>
              </a:spcAft>
              <a:buSzPts val="1400"/>
              <a:buChar char="-"/>
            </a:pPr>
            <a:r>
              <a:rPr b="1" lang="en"/>
              <a:t>Future</a:t>
            </a:r>
            <a:r>
              <a:rPr lang="en"/>
              <a:t>: Work more with Tommy on getting DSS-Python working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2/19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Minutes</a:t>
            </a:r>
            <a:endParaRPr/>
          </a:p>
        </p:txBody>
      </p:sp>
      <p:sp>
        <p:nvSpPr>
          <p:cNvPr id="185" name="Google Shape;18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Justin (15 mins)</a:t>
            </a:r>
            <a:endParaRPr/>
          </a:p>
          <a:p>
            <a:pPr indent="-342900" lvl="0" marL="457200" rtl="0" algn="l">
              <a:spcBef>
                <a:spcPts val="0"/>
              </a:spcBef>
              <a:spcAft>
                <a:spcPts val="0"/>
              </a:spcAft>
              <a:buSzPts val="1800"/>
              <a:buChar char="●"/>
            </a:pPr>
            <a:r>
              <a:rPr lang="en"/>
              <a:t>Kaya (7 mins)</a:t>
            </a:r>
            <a:endParaRPr/>
          </a:p>
          <a:p>
            <a:pPr indent="-342900" lvl="0" marL="457200" rtl="0" algn="l">
              <a:spcBef>
                <a:spcPts val="0"/>
              </a:spcBef>
              <a:spcAft>
                <a:spcPts val="0"/>
              </a:spcAft>
              <a:buSzPts val="1800"/>
              <a:buChar char="●"/>
            </a:pPr>
            <a:r>
              <a:rPr lang="en"/>
              <a:t>Matt (17 mins)</a:t>
            </a:r>
            <a:endParaRPr/>
          </a:p>
          <a:p>
            <a:pPr indent="-342900" lvl="0" marL="457200" rtl="0" algn="l">
              <a:spcBef>
                <a:spcPts val="0"/>
              </a:spcBef>
              <a:spcAft>
                <a:spcPts val="0"/>
              </a:spcAft>
              <a:buSzPts val="1800"/>
              <a:buChar char="●"/>
            </a:pPr>
            <a:r>
              <a:rPr lang="en"/>
              <a:t>Tommy (5 mins)</a:t>
            </a:r>
            <a:endParaRPr/>
          </a:p>
          <a:p>
            <a:pPr indent="-342900" lvl="0" marL="457200" rtl="0" algn="l">
              <a:spcBef>
                <a:spcPts val="0"/>
              </a:spcBef>
              <a:spcAft>
                <a:spcPts val="0"/>
              </a:spcAft>
              <a:buSzPts val="1800"/>
              <a:buChar char="●"/>
            </a:pPr>
            <a:r>
              <a:rPr lang="en"/>
              <a:t>Tyler</a:t>
            </a:r>
            <a:endParaRPr/>
          </a:p>
          <a:p>
            <a:pPr indent="-342900" lvl="0" marL="457200" rtl="0" algn="l">
              <a:spcBef>
                <a:spcPts val="0"/>
              </a:spcBef>
              <a:spcAft>
                <a:spcPts val="0"/>
              </a:spcAft>
              <a:buSzPts val="1800"/>
              <a:buChar char="●"/>
            </a:pPr>
            <a:r>
              <a:rPr lang="en"/>
              <a:t>Zach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Who are Present Today</a:t>
            </a:r>
            <a:endParaRPr/>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Justin, Kaya, Matt, Tommy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 - Work</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This week</a:t>
            </a:r>
            <a:endParaRPr sz="1500"/>
          </a:p>
          <a:p>
            <a:pPr indent="-323850" lvl="0" marL="457200" rtl="0" algn="l">
              <a:spcBef>
                <a:spcPts val="1200"/>
              </a:spcBef>
              <a:spcAft>
                <a:spcPts val="0"/>
              </a:spcAft>
              <a:buSzPts val="1500"/>
              <a:buChar char="●"/>
            </a:pPr>
            <a:r>
              <a:rPr lang="en" sz="1500"/>
              <a:t>Finally got the HELICS example to work in the Dockers</a:t>
            </a:r>
            <a:endParaRPr sz="1500"/>
          </a:p>
          <a:p>
            <a:pPr indent="-323850" lvl="0" marL="457200" rtl="0" algn="l">
              <a:spcBef>
                <a:spcPts val="0"/>
              </a:spcBef>
              <a:spcAft>
                <a:spcPts val="0"/>
              </a:spcAft>
              <a:buSzPts val="1500"/>
              <a:buChar char="●"/>
            </a:pPr>
            <a:r>
              <a:rPr lang="en" sz="1500"/>
              <a:t>Further optimized the Dockerfiles to rerun code less frequently</a:t>
            </a:r>
            <a:endParaRPr sz="1500"/>
          </a:p>
          <a:p>
            <a:pPr indent="-323850" lvl="0" marL="457200" rtl="0" algn="l">
              <a:spcBef>
                <a:spcPts val="0"/>
              </a:spcBef>
              <a:spcAft>
                <a:spcPts val="0"/>
              </a:spcAft>
              <a:buSzPts val="1500"/>
              <a:buChar char="●"/>
            </a:pPr>
            <a:r>
              <a:rPr lang="en" sz="1500"/>
              <a:t>Starting working on HTTP commands to </a:t>
            </a:r>
            <a:r>
              <a:rPr lang="en" sz="1500"/>
              <a:t>control the Docker environment</a:t>
            </a:r>
            <a:endParaRPr sz="1500"/>
          </a:p>
          <a:p>
            <a:pPr indent="-323850" lvl="1" marL="914400" rtl="0" algn="l">
              <a:spcBef>
                <a:spcPts val="0"/>
              </a:spcBef>
              <a:spcAft>
                <a:spcPts val="0"/>
              </a:spcAft>
              <a:buSzPts val="1500"/>
              <a:buChar char="○"/>
            </a:pPr>
            <a:r>
              <a:rPr lang="en" sz="1500"/>
              <a:t>Flask is kinda awful </a:t>
            </a:r>
            <a:endParaRPr sz="1500"/>
          </a:p>
          <a:p>
            <a:pPr indent="0" lvl="0" marL="0" rtl="0" algn="l">
              <a:spcBef>
                <a:spcPts val="1200"/>
              </a:spcBef>
              <a:spcAft>
                <a:spcPts val="0"/>
              </a:spcAft>
              <a:buNone/>
            </a:pPr>
            <a:r>
              <a:rPr lang="en" sz="1500"/>
              <a:t>Future Work</a:t>
            </a:r>
            <a:endParaRPr sz="1500"/>
          </a:p>
          <a:p>
            <a:pPr indent="-323850" lvl="0" marL="457200" rtl="0" algn="l">
              <a:spcBef>
                <a:spcPts val="1200"/>
              </a:spcBef>
              <a:spcAft>
                <a:spcPts val="0"/>
              </a:spcAft>
              <a:buSzPts val="1500"/>
              <a:buChar char="●"/>
            </a:pPr>
            <a:r>
              <a:rPr lang="en" sz="1500"/>
              <a:t>Help everyone get up to date on using the newest Dockerfiles</a:t>
            </a:r>
            <a:endParaRPr sz="1500"/>
          </a:p>
          <a:p>
            <a:pPr indent="-323850" lvl="0" marL="457200" rtl="0" algn="l">
              <a:spcBef>
                <a:spcPts val="0"/>
              </a:spcBef>
              <a:spcAft>
                <a:spcPts val="0"/>
              </a:spcAft>
              <a:buSzPts val="1500"/>
              <a:buChar char="●"/>
            </a:pPr>
            <a:r>
              <a:rPr lang="en" sz="1500"/>
              <a:t>Keep working on the HTTP requests</a:t>
            </a:r>
            <a:endParaRPr sz="1500"/>
          </a:p>
          <a:p>
            <a:pPr indent="-323850" lvl="0" marL="457200" rtl="0" algn="l">
              <a:spcBef>
                <a:spcPts val="0"/>
              </a:spcBef>
              <a:spcAft>
                <a:spcPts val="0"/>
              </a:spcAft>
              <a:buSzPts val="1500"/>
              <a:buChar char="●"/>
            </a:pPr>
            <a:r>
              <a:rPr lang="en" sz="1500"/>
              <a:t>Use Zach’s frontend showed last semester to make the frontend look not so awful</a:t>
            </a:r>
            <a:endParaRPr sz="1500"/>
          </a:p>
          <a:p>
            <a:pPr indent="0" lvl="0" marL="0" rtl="0" algn="l">
              <a:spcBef>
                <a:spcPts val="1200"/>
              </a:spcBef>
              <a:spcAft>
                <a:spcPts val="1200"/>
              </a:spcAft>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Realized pireceiver is not being initialized by json config file, so attempted to add that:</a:t>
            </a:r>
            <a:endParaRPr sz="1500"/>
          </a:p>
          <a:p>
            <a:pPr indent="-323850" lvl="0" marL="457200" rtl="0" algn="l">
              <a:spcBef>
                <a:spcPts val="0"/>
              </a:spcBef>
              <a:spcAft>
                <a:spcPts val="0"/>
              </a:spcAft>
              <a:buSzPts val="1500"/>
              <a:buChar char="●"/>
            </a:pPr>
            <a:r>
              <a:rPr lang="en" sz="1500"/>
              <a:t>Used chatgpt, surprisingly helpful. It suggested to add: print(f"Before first time request - Federate State: {h.helicsFederateGetState(vfed)}") to the logger, which returns a code about the state of the federate, which corresponds to"Startup", "Initialize", "Executing", "Finalize", and "Error". 4 means error.</a:t>
            </a:r>
            <a:endParaRPr sz="1500"/>
          </a:p>
          <a:p>
            <a:pPr indent="-323850" lvl="0" marL="457200" rtl="0" algn="l">
              <a:spcBef>
                <a:spcPts val="0"/>
              </a:spcBef>
              <a:spcAft>
                <a:spcPts val="0"/>
              </a:spcAft>
              <a:buSzPts val="1500"/>
              <a:buChar char="●"/>
            </a:pPr>
            <a:r>
              <a:rPr lang="en" sz="1500"/>
              <a:t>Problem was having both flags declared as “wait for time” set to true in the config file.</a:t>
            </a:r>
            <a:endParaRPr sz="1500"/>
          </a:p>
          <a:p>
            <a:pPr indent="-323850" lvl="0" marL="457200" rtl="0" algn="l">
              <a:spcBef>
                <a:spcPts val="0"/>
              </a:spcBef>
              <a:spcAft>
                <a:spcPts val="0"/>
              </a:spcAft>
              <a:buSzPts val="1500"/>
              <a:buChar char="●"/>
            </a:pPr>
            <a:r>
              <a:rPr lang="en" sz="1500"/>
              <a:t>Currently the first value receiver receives is a wacky -9999999999 but I think it’s running before sender and hence gets that value. All other values are fine</a:t>
            </a:r>
            <a:endParaRPr sz="1500"/>
          </a:p>
        </p:txBody>
      </p:sp>
      <p:pic>
        <p:nvPicPr>
          <p:cNvPr id="80" name="Google Shape;80;p17"/>
          <p:cNvPicPr preferRelativeResize="0"/>
          <p:nvPr/>
        </p:nvPicPr>
        <p:blipFill>
          <a:blip r:embed="rId3">
            <a:alphaModFix/>
          </a:blip>
          <a:stretch>
            <a:fillRect/>
          </a:stretch>
        </p:blipFill>
        <p:spPr>
          <a:xfrm>
            <a:off x="365750" y="3313325"/>
            <a:ext cx="6400750" cy="129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More work on the bidirectional pi sender/receiver. Starting off with just using receiver to send the value 12345 back to sender.</a:t>
            </a:r>
            <a:endParaRPr/>
          </a:p>
          <a:p>
            <a:pPr indent="-342900" lvl="0" marL="457200" rtl="0" algn="l">
              <a:spcBef>
                <a:spcPts val="0"/>
              </a:spcBef>
              <a:spcAft>
                <a:spcPts val="0"/>
              </a:spcAft>
              <a:buSzPts val="1800"/>
              <a:buChar char="●"/>
            </a:pPr>
            <a:r>
              <a:rPr lang="en"/>
              <a:t>Encountered error: duplicate federate.</a:t>
            </a:r>
            <a:endParaRPr/>
          </a:p>
          <a:p>
            <a:pPr indent="-317500" lvl="1" marL="914400" rtl="0" algn="l">
              <a:spcBef>
                <a:spcPts val="0"/>
              </a:spcBef>
              <a:spcAft>
                <a:spcPts val="0"/>
              </a:spcAft>
              <a:buSzPts val="1400"/>
              <a:buChar char="○"/>
            </a:pPr>
            <a:r>
              <a:rPr lang="en"/>
              <a:t>Fixed this by changing the pub = h.helicsFederateRegisterGlobalTypePublication to pub = h.helicsFederateRegisterTypePublication</a:t>
            </a:r>
            <a:endParaRPr/>
          </a:p>
          <a:p>
            <a:pPr indent="-342900" lvl="0" marL="457200" rtl="0" algn="l">
              <a:spcBef>
                <a:spcPts val="0"/>
              </a:spcBef>
              <a:spcAft>
                <a:spcPts val="0"/>
              </a:spcAft>
              <a:buSzPts val="1800"/>
              <a:buChar char="●"/>
            </a:pPr>
            <a:r>
              <a:rPr lang="en"/>
              <a:t>It technically runs, however it is not getting all of the correct values.</a:t>
            </a:r>
            <a:endParaRPr/>
          </a:p>
          <a:p>
            <a:pPr indent="-342900" lvl="0" marL="457200" rtl="0" algn="l">
              <a:spcBef>
                <a:spcPts val="0"/>
              </a:spcBef>
              <a:spcAft>
                <a:spcPts val="0"/>
              </a:spcAft>
              <a:buSzPts val="1800"/>
              <a:buChar char="●"/>
            </a:pPr>
            <a:r>
              <a:rPr lang="en"/>
              <a:t>Also added FederateDestroy() to the end of sender. Noticed that was absent. “Duplicate federate name” or “socket bind was busy” error often tends to be when there are still helics instances running somewhere.</a:t>
            </a:r>
            <a:endParaRPr/>
          </a:p>
          <a:p>
            <a:pPr indent="-342900" lvl="0" marL="457200" rtl="0" algn="l">
              <a:spcBef>
                <a:spcPts val="0"/>
              </a:spcBef>
              <a:spcAft>
                <a:spcPts val="0"/>
              </a:spcAft>
              <a:buSzPts val="1800"/>
              <a:buChar char="●"/>
            </a:pPr>
            <a:r>
              <a:rPr lang="en"/>
              <a:t>Attempted to get the gridlab-d example to work, but complicated to install so gave up. May still use as a reference.</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311700" y="1152474"/>
            <a:ext cx="7933526" cy="366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Next Steps</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Fix the bidirectional numerical errors.</a:t>
            </a:r>
            <a:endParaRPr/>
          </a:p>
          <a:p>
            <a:pPr indent="-342900" lvl="0" marL="457200" rtl="0" algn="l">
              <a:spcBef>
                <a:spcPts val="0"/>
              </a:spcBef>
              <a:spcAft>
                <a:spcPts val="0"/>
              </a:spcAft>
              <a:buSzPts val="1800"/>
              <a:buChar char="●"/>
            </a:pPr>
            <a:r>
              <a:rPr lang="en"/>
              <a:t>Work on adding a third federate.</a:t>
            </a:r>
            <a:endParaRPr/>
          </a:p>
          <a:p>
            <a:pPr indent="-317500" lvl="1" marL="914400" rtl="0" algn="l">
              <a:spcBef>
                <a:spcPts val="0"/>
              </a:spcBef>
              <a:spcAft>
                <a:spcPts val="0"/>
              </a:spcAft>
              <a:buSzPts val="1400"/>
              <a:buChar char="○"/>
            </a:pPr>
            <a:r>
              <a:rPr lang="en"/>
              <a:t>Should this be a controller? Or an additional value federate?</a:t>
            </a:r>
            <a:endParaRPr/>
          </a:p>
          <a:p>
            <a:pPr indent="-342900" lvl="0" marL="457200" rtl="0" algn="l">
              <a:spcBef>
                <a:spcPts val="0"/>
              </a:spcBef>
              <a:spcAft>
                <a:spcPts val="0"/>
              </a:spcAft>
              <a:buSzPts val="1800"/>
              <a:buChar char="●"/>
            </a:pPr>
            <a:r>
              <a:rPr lang="en"/>
              <a:t>Start integrating panda power maybe?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case 1</a:t>
            </a:r>
            <a:endParaRPr/>
          </a:p>
          <a:p>
            <a:pPr indent="0" lvl="0" marL="0" rtl="0" algn="l">
              <a:spcBef>
                <a:spcPts val="1200"/>
              </a:spcBef>
              <a:spcAft>
                <a:spcPts val="1200"/>
              </a:spcAft>
              <a:buNone/>
            </a:pPr>
            <a:r>
              <a:t/>
            </a:r>
            <a:endParaRPr/>
          </a:p>
        </p:txBody>
      </p:sp>
      <p:pic>
        <p:nvPicPr>
          <p:cNvPr id="106" name="Google Shape;106;p21"/>
          <p:cNvPicPr preferRelativeResize="0"/>
          <p:nvPr/>
        </p:nvPicPr>
        <p:blipFill>
          <a:blip r:embed="rId3">
            <a:alphaModFix/>
          </a:blip>
          <a:stretch>
            <a:fillRect/>
          </a:stretch>
        </p:blipFill>
        <p:spPr>
          <a:xfrm>
            <a:off x="2363423" y="1807100"/>
            <a:ext cx="4417150" cy="276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